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8" r:id="rId8"/>
    <p:sldId id="261" r:id="rId9"/>
    <p:sldId id="269" r:id="rId10"/>
    <p:sldId id="270" r:id="rId11"/>
    <p:sldId id="293" r:id="rId12"/>
    <p:sldId id="262" r:id="rId13"/>
    <p:sldId id="263" r:id="rId14"/>
    <p:sldId id="296" r:id="rId15"/>
    <p:sldId id="264" r:id="rId16"/>
    <p:sldId id="280" r:id="rId17"/>
    <p:sldId id="288" r:id="rId18"/>
    <p:sldId id="266" r:id="rId19"/>
    <p:sldId id="289" r:id="rId20"/>
    <p:sldId id="290" r:id="rId21"/>
    <p:sldId id="291" r:id="rId22"/>
    <p:sldId id="292" r:id="rId23"/>
    <p:sldId id="265" r:id="rId24"/>
    <p:sldId id="271" r:id="rId25"/>
    <p:sldId id="272" r:id="rId26"/>
    <p:sldId id="273" r:id="rId27"/>
    <p:sldId id="276" r:id="rId28"/>
    <p:sldId id="275" r:id="rId29"/>
    <p:sldId id="274" r:id="rId30"/>
    <p:sldId id="277" r:id="rId31"/>
    <p:sldId id="278" r:id="rId32"/>
    <p:sldId id="279" r:id="rId33"/>
    <p:sldId id="287" r:id="rId34"/>
    <p:sldId id="285" r:id="rId35"/>
    <p:sldId id="286" r:id="rId36"/>
    <p:sldId id="284" r:id="rId37"/>
    <p:sldId id="28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4" autoAdjust="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A42-C6DA-4A5B-8301-96E3D6C24C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A934-FAB7-4EDB-A0BB-AA71A2160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A42-C6DA-4A5B-8301-96E3D6C24C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A934-FAB7-4EDB-A0BB-AA71A2160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A42-C6DA-4A5B-8301-96E3D6C24C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A934-FAB7-4EDB-A0BB-AA71A216031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A42-C6DA-4A5B-8301-96E3D6C24C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A934-FAB7-4EDB-A0BB-AA71A21603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A42-C6DA-4A5B-8301-96E3D6C24C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A934-FAB7-4EDB-A0BB-AA71A2160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A42-C6DA-4A5B-8301-96E3D6C24C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A934-FAB7-4EDB-A0BB-AA71A21603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A42-C6DA-4A5B-8301-96E3D6C24C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A934-FAB7-4EDB-A0BB-AA71A2160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A42-C6DA-4A5B-8301-96E3D6C24C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A934-FAB7-4EDB-A0BB-AA71A2160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A42-C6DA-4A5B-8301-96E3D6C24C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A934-FAB7-4EDB-A0BB-AA71A2160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A42-C6DA-4A5B-8301-96E3D6C24C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A934-FAB7-4EDB-A0BB-AA71A216031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9A42-C6DA-4A5B-8301-96E3D6C24C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BA934-FAB7-4EDB-A0BB-AA71A21603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D2E9A42-C6DA-4A5B-8301-96E3D6C24CA7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BBA934-FAB7-4EDB-A0BB-AA71A21603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The Organized FSO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Getting Control of the Paperwork and the Chaos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473200"/>
          </a:xfrm>
        </p:spPr>
        <p:txBody>
          <a:bodyPr/>
          <a:lstStyle/>
          <a:p>
            <a:r>
              <a:rPr lang="en-US" dirty="0" smtClean="0"/>
              <a:t>Presented by Dianne Walton</a:t>
            </a:r>
          </a:p>
          <a:p>
            <a:r>
              <a:rPr lang="en-US" dirty="0" smtClean="0"/>
              <a:t>Facility Security Officer</a:t>
            </a:r>
          </a:p>
          <a:p>
            <a:r>
              <a:rPr lang="en-US" dirty="0" smtClean="0"/>
              <a:t>Eagle 6 Technical Services, LLC</a:t>
            </a:r>
          </a:p>
          <a:p>
            <a:endParaRPr lang="en-US" dirty="0"/>
          </a:p>
        </p:txBody>
      </p:sp>
      <p:pic>
        <p:nvPicPr>
          <p:cNvPr id="1026" name="Picture 2" descr="D:\2 Current Companys\Eagle 6 Technical Services LLC - FSO - 6RSW7\Company Logo and Letterhead\Eagle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5733365"/>
            <a:ext cx="38465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5791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Fall FISWG/NCMS Training Event</a:t>
            </a:r>
          </a:p>
          <a:p>
            <a:pPr algn="ctr"/>
            <a:r>
              <a:rPr lang="en-US" dirty="0" smtClean="0"/>
              <a:t>October 18,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0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email continued…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743200"/>
            <a:ext cx="3276600" cy="3450696"/>
          </a:xfrm>
        </p:spPr>
        <p:txBody>
          <a:bodyPr/>
          <a:lstStyle/>
          <a:p>
            <a:r>
              <a:rPr lang="en-US" dirty="0" smtClean="0"/>
              <a:t>Email templates are customizable</a:t>
            </a:r>
          </a:p>
          <a:p>
            <a:pPr lvl="1"/>
            <a:r>
              <a:rPr lang="en-US" dirty="0" smtClean="0"/>
              <a:t>Just add </a:t>
            </a:r>
            <a:r>
              <a:rPr lang="en-US" dirty="0" err="1" smtClean="0"/>
              <a:t>recepient</a:t>
            </a:r>
            <a:endParaRPr lang="en-US" dirty="0" smtClean="0"/>
          </a:p>
          <a:p>
            <a:pPr lvl="1"/>
            <a:r>
              <a:rPr lang="en-US" dirty="0" smtClean="0"/>
              <a:t>Copy manager</a:t>
            </a:r>
          </a:p>
          <a:p>
            <a:pPr lvl="1"/>
            <a:r>
              <a:rPr lang="en-US" dirty="0" smtClean="0"/>
              <a:t>Enter name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47244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Reminders and Notifications in your Calendar</a:t>
            </a:r>
          </a:p>
          <a:p>
            <a:pPr lvl="1"/>
            <a:r>
              <a:rPr lang="en-US" dirty="0" smtClean="0"/>
              <a:t>Yearly VALs that need to be sent</a:t>
            </a:r>
          </a:p>
          <a:p>
            <a:pPr lvl="1"/>
            <a:r>
              <a:rPr lang="en-US" dirty="0" smtClean="0"/>
              <a:t>Annual briefings or training</a:t>
            </a:r>
          </a:p>
          <a:p>
            <a:pPr lvl="1"/>
            <a:r>
              <a:rPr lang="en-US" dirty="0" smtClean="0"/>
              <a:t>Reminders to sign into government databases</a:t>
            </a:r>
          </a:p>
          <a:p>
            <a:pPr lvl="1"/>
            <a:r>
              <a:rPr lang="en-US" dirty="0" smtClean="0"/>
              <a:t>JPAS training required annually</a:t>
            </a:r>
          </a:p>
          <a:p>
            <a:pPr lvl="1"/>
            <a:endParaRPr lang="en-US" dirty="0"/>
          </a:p>
          <a:p>
            <a:pPr marL="301943" lvl="1" indent="0">
              <a:buNone/>
            </a:pPr>
            <a:r>
              <a:rPr lang="en-US" dirty="0" smtClean="0"/>
              <a:t>Set it and forget it!  One less thing to try to remember and one less document or piece of paper!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 Appointment and Reminder Notification in your Calendar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 to keep stacks of paper to a minimum</a:t>
            </a:r>
          </a:p>
          <a:p>
            <a:pPr lvl="1"/>
            <a:r>
              <a:rPr lang="en-US" dirty="0" smtClean="0"/>
              <a:t>When you must stack paper on your desk</a:t>
            </a:r>
          </a:p>
          <a:p>
            <a:pPr lvl="2"/>
            <a:r>
              <a:rPr lang="en-US" dirty="0" smtClean="0"/>
              <a:t>Keep stacks organized </a:t>
            </a:r>
          </a:p>
          <a:p>
            <a:pPr lvl="3"/>
            <a:r>
              <a:rPr lang="en-US" dirty="0" smtClean="0"/>
              <a:t>Must be completed today</a:t>
            </a:r>
          </a:p>
          <a:p>
            <a:pPr lvl="3"/>
            <a:r>
              <a:rPr lang="en-US" dirty="0" smtClean="0"/>
              <a:t>Pending response or input from others</a:t>
            </a:r>
          </a:p>
          <a:p>
            <a:pPr lvl="3"/>
            <a:r>
              <a:rPr lang="en-US" dirty="0" smtClean="0"/>
              <a:t>In process</a:t>
            </a:r>
          </a:p>
          <a:p>
            <a:pPr lvl="4"/>
            <a:r>
              <a:rPr lang="en-US" dirty="0" smtClean="0"/>
              <a:t>Check sheets</a:t>
            </a:r>
          </a:p>
          <a:p>
            <a:pPr lvl="4"/>
            <a:r>
              <a:rPr lang="en-US" dirty="0" smtClean="0"/>
              <a:t>Pending new hires, terminations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 of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743200"/>
            <a:ext cx="2971800" cy="34506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principle of organization:  Less is more…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unless your talking about monitors!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Monitors – More is Better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49149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0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1915">
            <a:off x="1690195" y="4827763"/>
            <a:ext cx="2749280" cy="14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Desktop Sticky Notes</a:t>
            </a:r>
            <a:br>
              <a:rPr lang="en-US" dirty="0" smtClean="0"/>
            </a:br>
            <a:r>
              <a:rPr lang="en-US" dirty="0" smtClean="0"/>
              <a:t>What Can I say…Great Product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27373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New School</a:t>
            </a:r>
            <a:endParaRPr lang="en-US" sz="4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29200" y="2438400"/>
            <a:ext cx="2619020" cy="222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600"/>
            <a:ext cx="4933950" cy="262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2498" y="2507622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Old School</a:t>
            </a:r>
            <a:endParaRPr lang="en-US" sz="4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334000" cy="22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570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76400"/>
            <a:ext cx="7408333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things first</a:t>
            </a:r>
          </a:p>
          <a:p>
            <a:pPr lvl="1"/>
            <a:r>
              <a:rPr lang="en-US" dirty="0" smtClean="0"/>
              <a:t>Coffee</a:t>
            </a:r>
          </a:p>
          <a:p>
            <a:pPr lvl="1"/>
            <a:r>
              <a:rPr lang="en-US" dirty="0" smtClean="0"/>
              <a:t>Email – Major form of communication/task assignment</a:t>
            </a:r>
          </a:p>
          <a:p>
            <a:pPr lvl="2"/>
            <a:r>
              <a:rPr lang="en-US" dirty="0" smtClean="0"/>
              <a:t>Answer what you can to get it out of the way</a:t>
            </a:r>
          </a:p>
          <a:p>
            <a:pPr lvl="2"/>
            <a:r>
              <a:rPr lang="en-US" dirty="0" smtClean="0"/>
              <a:t>Pending .pst folders</a:t>
            </a:r>
          </a:p>
          <a:p>
            <a:pPr lvl="2"/>
            <a:r>
              <a:rPr lang="en-US" dirty="0" smtClean="0"/>
              <a:t>If you can’t avoid it – print it</a:t>
            </a:r>
          </a:p>
          <a:p>
            <a:pPr lvl="1"/>
            <a:r>
              <a:rPr lang="en-US" dirty="0" smtClean="0"/>
              <a:t>Check calendar reminders for the day</a:t>
            </a:r>
          </a:p>
          <a:p>
            <a:pPr lvl="2"/>
            <a:r>
              <a:rPr lang="en-US" dirty="0" smtClean="0"/>
              <a:t>Either leave reminder on the computer until complete or make a list.  Leaving it on the computer means one less piece of paper that might get lost.</a:t>
            </a:r>
            <a:endParaRPr lang="en-US" dirty="0"/>
          </a:p>
          <a:p>
            <a:pPr lvl="1">
              <a:buClr>
                <a:srgbClr val="31B6FD"/>
              </a:buClr>
            </a:pPr>
            <a:r>
              <a:rPr lang="en-US" sz="2400" dirty="0" smtClean="0">
                <a:solidFill>
                  <a:srgbClr val="073E87"/>
                </a:solidFill>
              </a:rPr>
              <a:t>Check </a:t>
            </a:r>
            <a:r>
              <a:rPr lang="en-US" sz="2400" dirty="0">
                <a:solidFill>
                  <a:srgbClr val="073E87"/>
                </a:solidFill>
              </a:rPr>
              <a:t>your paper </a:t>
            </a:r>
            <a:r>
              <a:rPr lang="en-US" sz="2400" dirty="0" smtClean="0">
                <a:solidFill>
                  <a:srgbClr val="073E87"/>
                </a:solidFill>
              </a:rPr>
              <a:t>stacks</a:t>
            </a:r>
            <a:endParaRPr lang="en-US" dirty="0"/>
          </a:p>
          <a:p>
            <a:pPr lvl="2">
              <a:buClr>
                <a:srgbClr val="31B6FD"/>
              </a:buClr>
            </a:pPr>
            <a:r>
              <a:rPr lang="en-US" dirty="0" smtClean="0"/>
              <a:t>Does anything need to be moved into the “must do today” stack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 Schedule for your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I keep all files in electronic format, I print out the documents I know my DSS Rep will want to see during the SVA and keep them in an SVA book</a:t>
            </a:r>
          </a:p>
          <a:p>
            <a:pPr lvl="1"/>
            <a:r>
              <a:rPr lang="en-US" dirty="0" smtClean="0"/>
              <a:t>Keep book up-to-date by replacing or adding to</a:t>
            </a:r>
          </a:p>
          <a:p>
            <a:pPr lvl="1"/>
            <a:r>
              <a:rPr lang="en-US" dirty="0" smtClean="0"/>
              <a:t>Keep update “List of Classified Contracts” provided by DSS prior to the SVA</a:t>
            </a:r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SVA Inspection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4309533" cy="35922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Business Documents</a:t>
            </a:r>
          </a:p>
          <a:p>
            <a:r>
              <a:rPr lang="en-US" dirty="0" smtClean="0"/>
              <a:t>Appointment Letters</a:t>
            </a:r>
          </a:p>
          <a:p>
            <a:r>
              <a:rPr lang="en-US" dirty="0" smtClean="0"/>
              <a:t>Required Training</a:t>
            </a:r>
          </a:p>
          <a:p>
            <a:r>
              <a:rPr lang="en-US" dirty="0" smtClean="0"/>
              <a:t>Consultants</a:t>
            </a:r>
          </a:p>
          <a:p>
            <a:r>
              <a:rPr lang="en-US" dirty="0" smtClean="0"/>
              <a:t>Security Training</a:t>
            </a:r>
          </a:p>
          <a:p>
            <a:r>
              <a:rPr lang="en-US" dirty="0" smtClean="0"/>
              <a:t>DD254 and contract list</a:t>
            </a:r>
          </a:p>
          <a:p>
            <a:r>
              <a:rPr lang="en-US" dirty="0" smtClean="0"/>
              <a:t>Security Violations</a:t>
            </a:r>
          </a:p>
          <a:p>
            <a:r>
              <a:rPr lang="en-US" dirty="0" smtClean="0"/>
              <a:t>Policies/Procedures</a:t>
            </a:r>
          </a:p>
          <a:p>
            <a:r>
              <a:rPr lang="en-US" dirty="0" smtClean="0"/>
              <a:t>Self Inspections</a:t>
            </a:r>
          </a:p>
          <a:p>
            <a:r>
              <a:rPr lang="en-US" dirty="0" smtClean="0"/>
              <a:t>NISP Enhancements</a:t>
            </a:r>
          </a:p>
          <a:p>
            <a:endParaRPr lang="en-US" dirty="0" smtClean="0"/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406" y="3048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SVA </a:t>
            </a:r>
            <a:r>
              <a:rPr lang="en-US" dirty="0"/>
              <a:t>Inspection Book</a:t>
            </a:r>
            <a:br>
              <a:rPr lang="en-US" dirty="0"/>
            </a:br>
            <a:r>
              <a:rPr lang="en-US" dirty="0"/>
              <a:t>SVA Inspection Book File Tabs</a:t>
            </a:r>
            <a:br>
              <a:rPr lang="en-US" dirty="0"/>
            </a:b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2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14600"/>
            <a:ext cx="7408333" cy="3450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Customized check sheets can help keep major multiple task processes organized</a:t>
            </a:r>
          </a:p>
          <a:p>
            <a:r>
              <a:rPr lang="en-US" dirty="0" smtClean="0"/>
              <a:t>Prevent an associated Task from slipping through the cracks</a:t>
            </a:r>
          </a:p>
          <a:p>
            <a:r>
              <a:rPr lang="en-US" dirty="0" smtClean="0"/>
              <a:t>Easy to reference sequential list of all tasks performed and date completed</a:t>
            </a:r>
          </a:p>
          <a:p>
            <a:r>
              <a:rPr lang="en-US" dirty="0" smtClean="0"/>
              <a:t>Create for each multiple task process</a:t>
            </a:r>
          </a:p>
          <a:p>
            <a:pPr lvl="1"/>
            <a:r>
              <a:rPr lang="en-US" dirty="0" smtClean="0"/>
              <a:t>Clearance investigation processing</a:t>
            </a:r>
          </a:p>
          <a:p>
            <a:pPr lvl="1"/>
            <a:r>
              <a:rPr lang="en-US" dirty="0" smtClean="0"/>
              <a:t>New/incoming employees</a:t>
            </a:r>
          </a:p>
          <a:p>
            <a:pPr lvl="1"/>
            <a:r>
              <a:rPr lang="en-US" dirty="0" smtClean="0"/>
              <a:t>Terminating employees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Sheets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Sheets</a:t>
            </a:r>
            <a:br>
              <a:rPr lang="en-US" dirty="0" smtClean="0"/>
            </a:br>
            <a:r>
              <a:rPr lang="en-US" dirty="0" smtClean="0"/>
              <a:t>Cleared Employee In Processing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810000" cy="451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43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this……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3242"/>
            <a:ext cx="7658100" cy="509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3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Sheets</a:t>
            </a:r>
            <a:br>
              <a:rPr lang="en-US" dirty="0" smtClean="0"/>
            </a:br>
            <a:r>
              <a:rPr lang="en-US" dirty="0" smtClean="0"/>
              <a:t>Cleared Employee Out Processing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648200" cy="43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2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Sheets</a:t>
            </a:r>
            <a:br>
              <a:rPr lang="en-US" dirty="0" smtClean="0"/>
            </a:br>
            <a:r>
              <a:rPr lang="en-US" dirty="0" smtClean="0"/>
              <a:t>Initial Investigation Initiation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3886200" cy="515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6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Sheets</a:t>
            </a:r>
            <a:br>
              <a:rPr lang="en-US" dirty="0" smtClean="0"/>
            </a:br>
            <a:r>
              <a:rPr lang="en-US" dirty="0" smtClean="0"/>
              <a:t>Initial Investigation Initiation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133600"/>
            <a:ext cx="7408333" cy="4297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Copies of these checklists will be made available to download on the FISWG site.</a:t>
            </a:r>
          </a:p>
          <a:p>
            <a:r>
              <a:rPr lang="en-US" dirty="0" smtClean="0"/>
              <a:t>These are “form fill” documents, so they need to be used in the restrict editing mode.</a:t>
            </a:r>
          </a:p>
          <a:p>
            <a:r>
              <a:rPr lang="en-US" dirty="0" smtClean="0"/>
              <a:t>When revising or editing the actual form remove editing restrictions.</a:t>
            </a:r>
          </a:p>
          <a:p>
            <a:r>
              <a:rPr lang="en-US" dirty="0" smtClean="0"/>
              <a:t>When edit/revision is complete – Choose “Filling in forms” under editing restrictions and click on “yes, start enforcing protection”.</a:t>
            </a:r>
          </a:p>
          <a:p>
            <a:r>
              <a:rPr lang="en-US" dirty="0" smtClean="0"/>
              <a:t>When asked for a password, simply click ok.  The check sheets were saved with no password.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90800"/>
            <a:ext cx="7408333" cy="3450696"/>
          </a:xfrm>
        </p:spPr>
        <p:txBody>
          <a:bodyPr/>
          <a:lstStyle/>
          <a:p>
            <a:r>
              <a:rPr lang="en-US" dirty="0" smtClean="0"/>
              <a:t>Hard copy or electronic</a:t>
            </a:r>
          </a:p>
          <a:p>
            <a:pPr lvl="1"/>
            <a:r>
              <a:rPr lang="en-US" dirty="0" smtClean="0"/>
              <a:t>Electronic – backup to several devices weekly!</a:t>
            </a:r>
          </a:p>
          <a:p>
            <a:pPr lvl="2"/>
            <a:r>
              <a:rPr lang="en-US" dirty="0" smtClean="0"/>
              <a:t>File to file copy – do not rely solely on automatic backup</a:t>
            </a:r>
          </a:p>
          <a:p>
            <a:r>
              <a:rPr lang="en-US" dirty="0" smtClean="0"/>
              <a:t>Handouts</a:t>
            </a:r>
          </a:p>
          <a:p>
            <a:pPr lvl="1"/>
            <a:r>
              <a:rPr lang="en-US" dirty="0"/>
              <a:t>DSS suggested file folder </a:t>
            </a:r>
            <a:r>
              <a:rPr lang="en-US" dirty="0" smtClean="0"/>
              <a:t>headings</a:t>
            </a:r>
          </a:p>
          <a:p>
            <a:pPr lvl="1"/>
            <a:r>
              <a:rPr lang="en-US" dirty="0" smtClean="0"/>
              <a:t>My personal file structure</a:t>
            </a:r>
          </a:p>
          <a:p>
            <a:pPr lvl="1"/>
            <a:endParaRPr lang="en-US" dirty="0"/>
          </a:p>
          <a:p>
            <a:pPr marL="301943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DSS Suggested File Folder Headings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3962400" cy="466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667000"/>
            <a:ext cx="3429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Suggested Contractor File Folder Headings job aid is available in the FSO Toolkit, on the FSO page, under the Best Practices heading at:  </a:t>
            </a:r>
            <a:r>
              <a:rPr lang="en-US" b="1" dirty="0">
                <a:solidFill>
                  <a:srgbClr val="0070C0"/>
                </a:solidFill>
              </a:rPr>
              <a:t>http://www.cdse.edu/toolits/fsos/new-fso.html 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DSS Suggested File Folder Headings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886200" cy="461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4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DSS Suggested File Folder Headings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76234"/>
            <a:ext cx="4038600" cy="47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2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DSS Suggested File Folder Headings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962400" cy="46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6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DSS Suggested File Folder Headings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3962400" cy="471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9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DSS Suggested File Folder Headings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114800" cy="485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0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This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9957"/>
            <a:ext cx="7620000" cy="50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8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DSS Suggested File Folder Headings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4114800" cy="488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2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DSS Suggested File Folder Headings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114800" cy="483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9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My Personal File Structure</a:t>
            </a:r>
            <a:endParaRPr lang="en-US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441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This is a work in progress -  under continuious revision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My Personal File Structure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733800" cy="499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My Personal File Structure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657600" cy="472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1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My Personal File Structure</a:t>
            </a:r>
            <a:endParaRPr lang="en-U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810000" cy="497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My Personal File Structure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886200" cy="508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4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Folders</a:t>
            </a:r>
            <a:br>
              <a:rPr lang="en-US" dirty="0" smtClean="0"/>
            </a:br>
            <a:r>
              <a:rPr lang="en-US" dirty="0" smtClean="0"/>
              <a:t>My Personal File Structure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55203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7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60478"/>
            <a:ext cx="69342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048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772239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92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572933"/>
          </a:xfrm>
        </p:spPr>
        <p:txBody>
          <a:bodyPr>
            <a:normAutofit/>
          </a:bodyPr>
          <a:lstStyle/>
          <a:p>
            <a:r>
              <a:rPr lang="en-US" dirty="0" smtClean="0"/>
              <a:t>This presentation is based on my personal organization strategy</a:t>
            </a:r>
          </a:p>
          <a:p>
            <a:r>
              <a:rPr lang="en-US" dirty="0" smtClean="0"/>
              <a:t>This is not DSS directive or policy </a:t>
            </a:r>
          </a:p>
          <a:p>
            <a:r>
              <a:rPr lang="en-US" dirty="0" smtClean="0"/>
              <a:t>These are suggestions based on NISPOM requirements and DSS guidance received over the years</a:t>
            </a:r>
          </a:p>
          <a:p>
            <a:pPr marL="627063" lvl="2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343400"/>
          </a:xfrm>
        </p:spPr>
        <p:txBody>
          <a:bodyPr/>
          <a:lstStyle/>
          <a:p>
            <a:r>
              <a:rPr lang="en-US" dirty="0" smtClean="0"/>
              <a:t>Purge the clutter</a:t>
            </a:r>
          </a:p>
          <a:p>
            <a:pPr lvl="1"/>
            <a:r>
              <a:rPr lang="en-US" dirty="0" smtClean="0"/>
              <a:t>Less is more</a:t>
            </a:r>
          </a:p>
          <a:p>
            <a:r>
              <a:rPr lang="en-US" dirty="0" smtClean="0"/>
              <a:t>A place for everything and everything in its place</a:t>
            </a:r>
          </a:p>
          <a:p>
            <a:pPr lvl="1"/>
            <a:r>
              <a:rPr lang="en-US" dirty="0" smtClean="0"/>
              <a:t>Solid file structure</a:t>
            </a:r>
          </a:p>
          <a:p>
            <a:r>
              <a:rPr lang="en-US" dirty="0" smtClean="0"/>
              <a:t>Group like items with like items</a:t>
            </a:r>
          </a:p>
          <a:p>
            <a:pPr lvl="1"/>
            <a:r>
              <a:rPr lang="en-US" dirty="0" smtClean="0"/>
              <a:t>Keep things in logical groupings </a:t>
            </a:r>
          </a:p>
          <a:p>
            <a:r>
              <a:rPr lang="en-US" dirty="0" smtClean="0"/>
              <a:t>Set up a system that works for you</a:t>
            </a:r>
          </a:p>
          <a:p>
            <a:pPr lvl="1"/>
            <a:r>
              <a:rPr lang="en-US" dirty="0" smtClean="0"/>
              <a:t>If it don’t work for you…it don’t work</a:t>
            </a:r>
          </a:p>
          <a:p>
            <a:r>
              <a:rPr lang="en-US" dirty="0" smtClean="0"/>
              <a:t>Use containers and labels</a:t>
            </a:r>
          </a:p>
          <a:p>
            <a:pPr lvl="1"/>
            <a:r>
              <a:rPr lang="en-US" dirty="0" smtClean="0"/>
              <a:t>Properly labeled file folders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Basic Principles of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important principle of organization…it’s not one size fits all – There's no one perfect system</a:t>
            </a:r>
          </a:p>
          <a:p>
            <a:pPr lvl="1"/>
            <a:r>
              <a:rPr lang="en-US" dirty="0" smtClean="0"/>
              <a:t>Following the basic principles of organization you must develop a system that:</a:t>
            </a:r>
          </a:p>
          <a:p>
            <a:pPr lvl="2"/>
            <a:r>
              <a:rPr lang="en-US" dirty="0" smtClean="0"/>
              <a:t>Fits your style</a:t>
            </a:r>
            <a:endParaRPr lang="en-US" dirty="0"/>
          </a:p>
          <a:p>
            <a:pPr lvl="2"/>
            <a:r>
              <a:rPr lang="en-US" dirty="0" smtClean="0"/>
              <a:t>Conforms to NISPOM requirements</a:t>
            </a:r>
          </a:p>
          <a:p>
            <a:pPr lvl="2"/>
            <a:r>
              <a:rPr lang="en-US" dirty="0" smtClean="0"/>
              <a:t>Conforms to your company policies</a:t>
            </a:r>
          </a:p>
          <a:p>
            <a:pPr lvl="2"/>
            <a:r>
              <a:rPr lang="en-US" dirty="0" smtClean="0"/>
              <a:t>Fits with the size, structure, and status of your company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is not “one Size Fits All”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this presentation I will discuss some of the basic things I do to keep my work organized and to ensure I have all the documents and records required by DSS available for the SVA.</a:t>
            </a:r>
          </a:p>
          <a:p>
            <a:r>
              <a:rPr lang="en-US" dirty="0" smtClean="0"/>
              <a:t>Please hold all questions for the end of the presentation.</a:t>
            </a:r>
          </a:p>
          <a:p>
            <a:r>
              <a:rPr lang="en-US" dirty="0" smtClean="0"/>
              <a:t>At the end of the presentation I would some of you to share the organization strategies and techniques you use.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Dianne Walton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you Email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8600" y="2585594"/>
            <a:ext cx="4741333" cy="3891406"/>
          </a:xfrm>
        </p:spPr>
        <p:txBody>
          <a:bodyPr>
            <a:normAutofit/>
          </a:bodyPr>
          <a:lstStyle/>
          <a:p>
            <a:r>
              <a:rPr lang="en-US" dirty="0" smtClean="0"/>
              <a:t>Create .pst folders within your email program</a:t>
            </a:r>
          </a:p>
          <a:p>
            <a:pPr lvl="1"/>
            <a:r>
              <a:rPr lang="en-US" dirty="0" smtClean="0"/>
              <a:t>Better organization</a:t>
            </a:r>
          </a:p>
          <a:p>
            <a:pPr lvl="1"/>
            <a:r>
              <a:rPr lang="en-US" dirty="0" smtClean="0"/>
              <a:t>More efficient retrieval of emails</a:t>
            </a:r>
          </a:p>
          <a:p>
            <a:pPr lvl="1"/>
            <a:r>
              <a:rPr lang="en-US" dirty="0" smtClean="0"/>
              <a:t>Help prevent lost emails</a:t>
            </a:r>
          </a:p>
          <a:p>
            <a:pPr lvl="1"/>
            <a:r>
              <a:rPr lang="en-US" dirty="0" smtClean="0"/>
              <a:t>Pending folders</a:t>
            </a:r>
          </a:p>
          <a:p>
            <a:pPr lvl="2"/>
            <a:r>
              <a:rPr lang="en-US" dirty="0" smtClean="0"/>
              <a:t>Pending Action</a:t>
            </a:r>
          </a:p>
          <a:p>
            <a:pPr lvl="2"/>
            <a:r>
              <a:rPr lang="en-US" dirty="0" smtClean="0"/>
              <a:t>Pending Review</a:t>
            </a:r>
          </a:p>
          <a:p>
            <a:pPr lvl="2"/>
            <a:r>
              <a:rPr lang="en-US" dirty="0" smtClean="0"/>
              <a:t>Pending Response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9749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1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09800"/>
            <a:ext cx="8001000" cy="4267200"/>
          </a:xfrm>
        </p:spPr>
        <p:txBody>
          <a:bodyPr/>
          <a:lstStyle/>
          <a:p>
            <a:r>
              <a:rPr lang="en-US" dirty="0" smtClean="0"/>
              <a:t>Create email templates for repeated use</a:t>
            </a:r>
          </a:p>
          <a:p>
            <a:pPr lvl="1"/>
            <a:r>
              <a:rPr lang="en-US" dirty="0" smtClean="0"/>
              <a:t>Clearance granted</a:t>
            </a:r>
          </a:p>
          <a:p>
            <a:pPr lvl="1"/>
            <a:r>
              <a:rPr lang="en-US" dirty="0" smtClean="0"/>
              <a:t>Processing for clearances</a:t>
            </a:r>
          </a:p>
          <a:p>
            <a:pPr lvl="1"/>
            <a:r>
              <a:rPr lang="en-US" dirty="0" smtClean="0"/>
              <a:t>Monthly security bulletins, newsletters, etc.</a:t>
            </a:r>
          </a:p>
          <a:p>
            <a:pPr lvl="2"/>
            <a:r>
              <a:rPr lang="en-US" dirty="0" smtClean="0"/>
              <a:t>Save the email template as “Outlook Message Format”</a:t>
            </a:r>
          </a:p>
          <a:p>
            <a:pPr lvl="3"/>
            <a:r>
              <a:rPr lang="en-US" dirty="0" smtClean="0"/>
              <a:t>Include directions</a:t>
            </a:r>
          </a:p>
          <a:p>
            <a:pPr lvl="3"/>
            <a:r>
              <a:rPr lang="en-US" dirty="0" smtClean="0"/>
              <a:t>Attachments – briefings, PowerPoint Presentations, etc.</a:t>
            </a:r>
          </a:p>
          <a:p>
            <a:pPr lvl="3"/>
            <a:r>
              <a:rPr lang="en-US" dirty="0" smtClean="0"/>
              <a:t>Links to on-line training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email continued…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299521"/>
              </p:ext>
            </p:extLst>
          </p:nvPr>
        </p:nvGraphicFramePr>
        <p:xfrm>
          <a:off x="7467600" y="3886200"/>
          <a:ext cx="1257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ackager Shell Object" showAsIcon="1" r:id="rId3" imgW="1256760" imgH="456480" progId="Package">
                  <p:embed/>
                </p:oleObj>
              </mc:Choice>
              <mc:Fallback>
                <p:oleObj name="Packager Shell Object" showAsIcon="1" r:id="rId3" imgW="1256760" imgH="456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67600" y="3886200"/>
                        <a:ext cx="1257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3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618</TotalTime>
  <Words>894</Words>
  <Application>Microsoft Office PowerPoint</Application>
  <PresentationFormat>On-screen Show (4:3)</PresentationFormat>
  <Paragraphs>147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Candara</vt:lpstr>
      <vt:lpstr>Symbol</vt:lpstr>
      <vt:lpstr>Waveform</vt:lpstr>
      <vt:lpstr>Packager Shell Object</vt:lpstr>
      <vt:lpstr>The Organized FSO Getting Control of the Paperwork and the Chaos</vt:lpstr>
      <vt:lpstr>From this……</vt:lpstr>
      <vt:lpstr>To This</vt:lpstr>
      <vt:lpstr>Disclaimers</vt:lpstr>
      <vt:lpstr>5 Basic Principles of Organization</vt:lpstr>
      <vt:lpstr>Organization is not “one Size Fits All”</vt:lpstr>
      <vt:lpstr>The Dianne Walton Way</vt:lpstr>
      <vt:lpstr>Organize you Email</vt:lpstr>
      <vt:lpstr>Organize email continued…</vt:lpstr>
      <vt:lpstr>Organize email continued…</vt:lpstr>
      <vt:lpstr>Set Appointment and Reminder Notification in your Calendar </vt:lpstr>
      <vt:lpstr>Stacks of Paper</vt:lpstr>
      <vt:lpstr>Monitors – More is Better</vt:lpstr>
      <vt:lpstr>Desktop Sticky Notes What Can I say…Great Product</vt:lpstr>
      <vt:lpstr>Set a Schedule for your Day</vt:lpstr>
      <vt:lpstr>SVA Inspection Book</vt:lpstr>
      <vt:lpstr> SVA Inspection Book SVA Inspection Book File Tabs </vt:lpstr>
      <vt:lpstr>Check Sheets</vt:lpstr>
      <vt:lpstr>Check Sheets Cleared Employee In Processing</vt:lpstr>
      <vt:lpstr>Check Sheets Cleared Employee Out Processing</vt:lpstr>
      <vt:lpstr>Check Sheets Initial Investigation Initiation</vt:lpstr>
      <vt:lpstr>Check Sheets Initial Investigation Initiation</vt:lpstr>
      <vt:lpstr>Security Folders</vt:lpstr>
      <vt:lpstr>Security Folders DSS Suggested File Folder Headings </vt:lpstr>
      <vt:lpstr>Security Folders DSS Suggested File Folder Headings </vt:lpstr>
      <vt:lpstr>Security Folders DSS Suggested File Folder Headings </vt:lpstr>
      <vt:lpstr>Security Folders DSS Suggested File Folder Headings </vt:lpstr>
      <vt:lpstr>Security Folders DSS Suggested File Folder Headings </vt:lpstr>
      <vt:lpstr>Security Folders DSS Suggested File Folder Headings </vt:lpstr>
      <vt:lpstr>Security Folders DSS Suggested File Folder Headings </vt:lpstr>
      <vt:lpstr>Security Folders DSS Suggested File Folder Headings </vt:lpstr>
      <vt:lpstr>Security Folders My Personal File Structure</vt:lpstr>
      <vt:lpstr>Security Folders My Personal File Structure</vt:lpstr>
      <vt:lpstr>Security Folders My Personal File Structure</vt:lpstr>
      <vt:lpstr>Security Folders My Personal File Structure</vt:lpstr>
      <vt:lpstr>Security Folders My Personal File Structure</vt:lpstr>
      <vt:lpstr>Security Folders My Personal File Structure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Organized FSO Getting Control of the Paperwork</dc:title>
  <dc:creator>Dianne Walton</dc:creator>
  <cp:lastModifiedBy>Gerri Leviston</cp:lastModifiedBy>
  <cp:revision>30</cp:revision>
  <dcterms:created xsi:type="dcterms:W3CDTF">2017-07-26T19:46:00Z</dcterms:created>
  <dcterms:modified xsi:type="dcterms:W3CDTF">2017-10-20T14:58:42Z</dcterms:modified>
</cp:coreProperties>
</file>